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11"/>
    <p:restoredTop sz="94610"/>
  </p:normalViewPr>
  <p:slideViewPr>
    <p:cSldViewPr snapToGrid="0" snapToObjects="1">
      <p:cViewPr varScale="1">
        <p:scale>
          <a:sx n="115" d="100"/>
          <a:sy n="115" d="100"/>
        </p:scale>
        <p:origin x="-396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635000" y="914400"/>
            <a:ext cx="8128000" cy="45720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4613" y="11580813"/>
            <a:ext cx="2971800" cy="60960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0D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280160"/>
            <a:ext cx="4754880" cy="4754880"/>
          </a:xfrm>
          <a:prstGeom prst="ellipse">
            <a:avLst/>
          </a:prstGeom>
          <a:solidFill>
            <a:srgbClr val="C8A84B">
              <a:alpha val="1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4572000"/>
            <a:ext cx="3840480" cy="3840480"/>
          </a:xfrm>
          <a:prstGeom prst="ellipse">
            <a:avLst/>
          </a:prstGeom>
          <a:solidFill>
            <a:srgbClr val="C8A84B">
              <a:alpha val="8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8A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MDA INVESTING  //  COMUNIDAD PLATINO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777240" y="1508760"/>
            <a:ext cx="100584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Gaps </a:t>
            </a:r>
            <a:r>
              <a:rPr lang="en-US" sz="4400" b="1" dirty="0" smtClean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(huecos) </a:t>
            </a:r>
            <a:r>
              <a:rPr lang="en-US" sz="5400" b="1" dirty="0" smtClean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</a:t>
            </a: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Precios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>
            <a:off x="822960" y="2697480"/>
            <a:ext cx="8686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800" dirty="0">
                <a:solidFill>
                  <a:srgbClr val="E4D1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Teoría clásica de John Murphy + una herramienta cuantitativa</a:t>
            </a:r>
            <a:endParaRPr lang="en-US" sz="18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800" dirty="0">
                <a:solidFill>
                  <a:srgbClr val="E4D1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detectarlos en cualquier temporalidad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822960" y="3977640"/>
            <a:ext cx="2011680" cy="0"/>
          </a:xfrm>
          <a:prstGeom prst="line">
            <a:avLst/>
          </a:prstGeom>
          <a:noFill/>
          <a:ln w="25400">
            <a:solidFill>
              <a:srgbClr val="C8A84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59" y="4160520"/>
            <a:ext cx="1097957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Basado </a:t>
            </a:r>
            <a:r>
              <a:rPr lang="en-US" sz="13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</a:t>
            </a:r>
            <a:r>
              <a:rPr lang="en-US" sz="13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conceptos del libro </a:t>
            </a:r>
            <a:r>
              <a:rPr lang="en-US" sz="1300" b="1" i="1" dirty="0" smtClean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“Análisis </a:t>
            </a:r>
            <a:r>
              <a:rPr lang="en-US" sz="1300" b="1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Técnico de los Mercados Financieros”</a:t>
            </a:r>
            <a:r>
              <a:rPr lang="en-US" sz="13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John J. Murphy — considerada la obra de referencia del análisis técnico.</a:t>
            </a:r>
            <a:endParaRPr lang="en-US" sz="1300" b="1" dirty="0">
              <a:solidFill>
                <a:schemeClr val="bg1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822960" y="59893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Hugo Tanos  ·  Investment </a:t>
            </a:r>
            <a:r>
              <a:rPr lang="en-US" sz="1400" b="1" dirty="0" smtClean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Advisor</a:t>
            </a:r>
            <a:endParaRPr 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377440" cy="347472"/>
          </a:xfrm>
          <a:prstGeom prst="roundRect">
            <a:avLst>
              <a:gd name="adj" fmla="val 50000"/>
            </a:avLst>
          </a:prstGeom>
          <a:solidFill>
            <a:srgbClr val="C8A84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23774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0B0D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· DEFINICIÓN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7772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A1D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¿Qué es un gap (hueco de precios)?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457200" y="1737360"/>
            <a:ext cx="576072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1A1D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gap </a:t>
            </a:r>
            <a:r>
              <a:rPr lang="en-US" sz="1500" u="sng" dirty="0">
                <a:solidFill>
                  <a:srgbClr val="1A1D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un tramo del gráfico donde no hubo operaciones</a:t>
            </a:r>
            <a:r>
              <a:rPr lang="en-US" sz="1500" dirty="0">
                <a:solidFill>
                  <a:srgbClr val="1A1D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el precio abre fuera del rango de la vela anterior y deja un espacio vacío.
</a:t>
            </a:r>
            <a:endParaRPr lang="en-US" sz="1500" dirty="0"/>
          </a:p>
          <a:p>
            <a:pPr marL="0" indent="0">
              <a:lnSpc>
                <a:spcPct val="135000"/>
              </a:lnSpc>
              <a:buNone/>
            </a:pPr>
            <a:r>
              <a:rPr lang="en-US" sz="1500" b="1" dirty="0">
                <a:solidFill>
                  <a:srgbClr val="3F7D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▲  Gap alcista: </a:t>
            </a:r>
            <a:r>
              <a:rPr lang="en-US" sz="1500" dirty="0">
                <a:solidFill>
                  <a:srgbClr val="1A1D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mínimo de la vela actual queda por encima del máximo previo.
</a:t>
            </a:r>
            <a:endParaRPr lang="en-US" sz="1500" dirty="0"/>
          </a:p>
          <a:p>
            <a:pPr marL="0" indent="0">
              <a:lnSpc>
                <a:spcPct val="135000"/>
              </a:lnSpc>
              <a:buNone/>
            </a:pPr>
            <a:r>
              <a:rPr lang="en-US" sz="1500" b="1" dirty="0">
                <a:solidFill>
                  <a:srgbClr val="B247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▼  Gap bajista: </a:t>
            </a:r>
            <a:r>
              <a:rPr lang="en-US" sz="1500" dirty="0">
                <a:solidFill>
                  <a:srgbClr val="1A1D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máximo de la vela actual queda por debajo del mínimo previo.
</a:t>
            </a:r>
            <a:endParaRPr lang="en-US" sz="1500" dirty="0"/>
          </a:p>
          <a:p>
            <a:pPr marL="0" indent="0">
              <a:lnSpc>
                <a:spcPct val="135000"/>
              </a:lnSpc>
              <a:buNone/>
            </a:pPr>
            <a:r>
              <a:rPr lang="en-US" sz="1500" b="1" dirty="0">
                <a:solidFill>
                  <a:srgbClr val="1A1D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Murphy señala que pueden aparecer en gráficos diarios, semanales o mensuales, aunque son mucho más frecuentes en velas diarias.</a:t>
            </a:r>
            <a:endParaRPr lang="en-US" sz="1500" b="1" dirty="0"/>
          </a:p>
        </p:txBody>
      </p:sp>
      <p:sp>
        <p:nvSpPr>
          <p:cNvPr id="6" name="Shape 4"/>
          <p:cNvSpPr/>
          <p:nvPr/>
        </p:nvSpPr>
        <p:spPr>
          <a:xfrm>
            <a:off x="6583680" y="1737360"/>
            <a:ext cx="5120640" cy="4206240"/>
          </a:xfrm>
          <a:prstGeom prst="roundRect">
            <a:avLst>
              <a:gd name="adj" fmla="val 1739"/>
            </a:avLst>
          </a:prstGeom>
          <a:solidFill>
            <a:srgbClr val="F5F4F1"/>
          </a:solidFill>
          <a:ln/>
        </p:spPr>
      </p:sp>
      <p:sp>
        <p:nvSpPr>
          <p:cNvPr id="7" name="Text 5"/>
          <p:cNvSpPr/>
          <p:nvPr/>
        </p:nvSpPr>
        <p:spPr>
          <a:xfrm>
            <a:off x="6583680" y="1833372"/>
            <a:ext cx="5120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Gap alcista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7040880" y="4206240"/>
            <a:ext cx="310896" cy="457200"/>
          </a:xfrm>
          <a:prstGeom prst="roundRect">
            <a:avLst>
              <a:gd name="adj" fmla="val 8824"/>
            </a:avLst>
          </a:prstGeom>
          <a:solidFill>
            <a:srgbClr val="9CA3AF"/>
          </a:solidFill>
          <a:ln/>
        </p:spPr>
      </p:sp>
      <p:sp>
        <p:nvSpPr>
          <p:cNvPr id="9" name="Shape 7"/>
          <p:cNvSpPr/>
          <p:nvPr/>
        </p:nvSpPr>
        <p:spPr>
          <a:xfrm>
            <a:off x="7552944" y="4023360"/>
            <a:ext cx="310896" cy="640080"/>
          </a:xfrm>
          <a:prstGeom prst="roundRect">
            <a:avLst>
              <a:gd name="adj" fmla="val 8824"/>
            </a:avLst>
          </a:prstGeom>
          <a:solidFill>
            <a:srgbClr val="9CA3AF"/>
          </a:solidFill>
          <a:ln/>
        </p:spPr>
      </p:sp>
      <p:sp>
        <p:nvSpPr>
          <p:cNvPr id="10" name="Shape 8"/>
          <p:cNvSpPr/>
          <p:nvPr/>
        </p:nvSpPr>
        <p:spPr>
          <a:xfrm>
            <a:off x="8065008" y="3840480"/>
            <a:ext cx="310896" cy="822960"/>
          </a:xfrm>
          <a:prstGeom prst="roundRect">
            <a:avLst>
              <a:gd name="adj" fmla="val 8824"/>
            </a:avLst>
          </a:prstGeom>
          <a:solidFill>
            <a:srgbClr val="9CA3AF"/>
          </a:solidFill>
          <a:ln/>
        </p:spPr>
      </p:sp>
      <p:sp>
        <p:nvSpPr>
          <p:cNvPr id="11" name="Shape 9"/>
          <p:cNvSpPr/>
          <p:nvPr/>
        </p:nvSpPr>
        <p:spPr>
          <a:xfrm>
            <a:off x="8897112" y="2926080"/>
            <a:ext cx="310896" cy="1737360"/>
          </a:xfrm>
          <a:prstGeom prst="roundRect">
            <a:avLst>
              <a:gd name="adj" fmla="val 8824"/>
            </a:avLst>
          </a:prstGeom>
          <a:solidFill>
            <a:srgbClr val="3F7D5C"/>
          </a:solidFill>
          <a:ln/>
        </p:spPr>
      </p:sp>
      <p:sp>
        <p:nvSpPr>
          <p:cNvPr id="12" name="Shape 10"/>
          <p:cNvSpPr/>
          <p:nvPr/>
        </p:nvSpPr>
        <p:spPr>
          <a:xfrm>
            <a:off x="9409176" y="2697480"/>
            <a:ext cx="310896" cy="1965960"/>
          </a:xfrm>
          <a:prstGeom prst="roundRect">
            <a:avLst>
              <a:gd name="adj" fmla="val 8824"/>
            </a:avLst>
          </a:prstGeom>
          <a:solidFill>
            <a:srgbClr val="3F7D5C"/>
          </a:solidFill>
          <a:ln/>
        </p:spPr>
      </p:sp>
      <p:sp>
        <p:nvSpPr>
          <p:cNvPr id="13" name="Shape 11"/>
          <p:cNvSpPr/>
          <p:nvPr/>
        </p:nvSpPr>
        <p:spPr>
          <a:xfrm>
            <a:off x="9921240" y="2468880"/>
            <a:ext cx="310896" cy="2194560"/>
          </a:xfrm>
          <a:prstGeom prst="roundRect">
            <a:avLst>
              <a:gd name="adj" fmla="val 8824"/>
            </a:avLst>
          </a:prstGeom>
          <a:solidFill>
            <a:srgbClr val="3F7D5C"/>
          </a:solidFill>
          <a:ln/>
        </p:spPr>
      </p:sp>
      <p:sp>
        <p:nvSpPr>
          <p:cNvPr id="14" name="Shape 12"/>
          <p:cNvSpPr/>
          <p:nvPr/>
        </p:nvSpPr>
        <p:spPr>
          <a:xfrm>
            <a:off x="8546897" y="2377440"/>
            <a:ext cx="292608" cy="2286000"/>
          </a:xfrm>
          <a:prstGeom prst="rect">
            <a:avLst/>
          </a:prstGeom>
          <a:solidFill>
            <a:srgbClr val="C8A84B">
              <a:alpha val="22000"/>
            </a:srgbClr>
          </a:solidFill>
          <a:ln w="12700">
            <a:solidFill>
              <a:srgbClr val="C8A84B"/>
            </a:solidFill>
            <a:prstDash val="dash"/>
          </a:ln>
        </p:spPr>
      </p:sp>
      <p:sp>
        <p:nvSpPr>
          <p:cNvPr id="15" name="Text 13"/>
          <p:cNvSpPr/>
          <p:nvPr/>
        </p:nvSpPr>
        <p:spPr>
          <a:xfrm>
            <a:off x="7723937" y="2057400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C8A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hueco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040880" y="4736592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9692640" y="4736592"/>
            <a:ext cx="1554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Después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MDA INVESTING  ·  Hugo Tanos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8988552" y="64465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A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377440" cy="347472"/>
          </a:xfrm>
          <a:prstGeom prst="roundRect">
            <a:avLst>
              <a:gd name="adj" fmla="val 50000"/>
            </a:avLst>
          </a:prstGeom>
          <a:solidFill>
            <a:srgbClr val="C8A84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23774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0B0D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· EL MITO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“Los gaps siempre se cierran”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457200" y="169164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4D1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una de las frases más repetidas del análisis técnico. </a:t>
            </a:r>
            <a:r>
              <a:rPr lang="en-US" sz="1600" u="sng" dirty="0">
                <a:solidFill>
                  <a:srgbClr val="E4D1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Y, según </a:t>
            </a:r>
            <a:r>
              <a:rPr lang="en-US" sz="1600" u="sng" dirty="0" smtClean="0">
                <a:solidFill>
                  <a:srgbClr val="E4D1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John Murphy</a:t>
            </a:r>
            <a:r>
              <a:rPr lang="en-US" sz="1600" u="sng" dirty="0">
                <a:solidFill>
                  <a:srgbClr val="E4D1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no es cierta.</a:t>
            </a:r>
            <a:endParaRPr lang="en-US" sz="1600" u="sng" dirty="0"/>
          </a:p>
        </p:txBody>
      </p:sp>
      <p:sp>
        <p:nvSpPr>
          <p:cNvPr id="6" name="Shape 4"/>
          <p:cNvSpPr/>
          <p:nvPr/>
        </p:nvSpPr>
        <p:spPr>
          <a:xfrm>
            <a:off x="457200" y="2423160"/>
            <a:ext cx="3520440" cy="3291840"/>
          </a:xfrm>
          <a:prstGeom prst="roundRect">
            <a:avLst>
              <a:gd name="adj" fmla="val 2222"/>
            </a:avLst>
          </a:prstGeom>
          <a:solidFill>
            <a:srgbClr val="0B0D10"/>
          </a:solidFill>
          <a:ln w="12700">
            <a:solidFill>
              <a:srgbClr val="2A2F3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2697480"/>
            <a:ext cx="502920" cy="502920"/>
          </a:xfrm>
          <a:prstGeom prst="ellipse">
            <a:avLst/>
          </a:prstGeom>
          <a:solidFill>
            <a:srgbClr val="C8A84B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269748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0D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731520" y="3383280"/>
            <a:ext cx="2971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Algunos sí se llenan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31520" y="3931920"/>
            <a:ext cx="29718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C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Sobre todo los huecos comunes, dentro de rangos laterales y sin fuerza de tendencia detrás.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4251960" y="2423160"/>
            <a:ext cx="3520440" cy="3291840"/>
          </a:xfrm>
          <a:prstGeom prst="roundRect">
            <a:avLst>
              <a:gd name="adj" fmla="val 2222"/>
            </a:avLst>
          </a:prstGeom>
          <a:solidFill>
            <a:srgbClr val="0B0D10"/>
          </a:solidFill>
          <a:ln w="12700">
            <a:solidFill>
              <a:srgbClr val="2A2F3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26280" y="2697480"/>
            <a:ext cx="502920" cy="502920"/>
          </a:xfrm>
          <a:prstGeom prst="ellipse">
            <a:avLst/>
          </a:prstGeom>
          <a:solidFill>
            <a:srgbClr val="C8A84B"/>
          </a:solidFill>
          <a:ln/>
        </p:spPr>
      </p:sp>
      <p:sp>
        <p:nvSpPr>
          <p:cNvPr id="13" name="Text 11"/>
          <p:cNvSpPr/>
          <p:nvPr/>
        </p:nvSpPr>
        <p:spPr>
          <a:xfrm>
            <a:off x="4526280" y="269748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0D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526280" y="3383280"/>
            <a:ext cx="2971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Otros no deberían llenarse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26280" y="3931920"/>
            <a:ext cx="29718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C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hueco de separación o de escape con volumen fuerte suele quedar parcialmente abierto para siempre.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046720" y="2423160"/>
            <a:ext cx="3520440" cy="3291840"/>
          </a:xfrm>
          <a:prstGeom prst="roundRect">
            <a:avLst>
              <a:gd name="adj" fmla="val 2222"/>
            </a:avLst>
          </a:prstGeom>
          <a:solidFill>
            <a:srgbClr val="0B0D10"/>
          </a:solidFill>
          <a:ln w="12700">
            <a:solidFill>
              <a:srgbClr val="2A2F3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321040" y="2697480"/>
            <a:ext cx="502920" cy="502920"/>
          </a:xfrm>
          <a:prstGeom prst="ellipse">
            <a:avLst/>
          </a:prstGeom>
          <a:solidFill>
            <a:srgbClr val="C8A84B"/>
          </a:solidFill>
          <a:ln/>
        </p:spPr>
      </p:sp>
      <p:sp>
        <p:nvSpPr>
          <p:cNvPr id="18" name="Text 16"/>
          <p:cNvSpPr/>
          <p:nvPr/>
        </p:nvSpPr>
        <p:spPr>
          <a:xfrm>
            <a:off x="8321040" y="269748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0D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321040" y="3383280"/>
            <a:ext cx="2971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contexto manda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321040" y="3931920"/>
            <a:ext cx="297180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C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relevante no es “si se llena”, sino qué tipo de hueco es y en qué parte de la tendencia aparece.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MDA INVESTING  ·  Hugo Tanos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8988552" y="64465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377440" cy="347472"/>
          </a:xfrm>
          <a:prstGeom prst="roundRect">
            <a:avLst>
              <a:gd name="adj" fmla="val 50000"/>
            </a:avLst>
          </a:prstGeom>
          <a:solidFill>
            <a:srgbClr val="C8A84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23774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0B0D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· CLASIFICACIÓN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9144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A1D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Los tres tipos clásicos de </a:t>
            </a:r>
            <a:r>
              <a:rPr lang="en-US" sz="3000" b="1" dirty="0" smtClean="0">
                <a:solidFill>
                  <a:srgbClr val="1A1D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GAPs (huecos)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457200" y="150876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Murphy los ordena según el momento de la tendencia en el que aparecen.</a:t>
            </a:r>
            <a:endParaRPr lang="en-US" sz="1400" b="1" dirty="0"/>
          </a:p>
        </p:txBody>
      </p:sp>
      <p:sp>
        <p:nvSpPr>
          <p:cNvPr id="6" name="Shape 4"/>
          <p:cNvSpPr/>
          <p:nvPr/>
        </p:nvSpPr>
        <p:spPr>
          <a:xfrm>
            <a:off x="914400" y="5440680"/>
            <a:ext cx="457200" cy="365760"/>
          </a:xfrm>
          <a:prstGeom prst="roundRect">
            <a:avLst>
              <a:gd name="adj" fmla="val 5000"/>
            </a:avLst>
          </a:prstGeom>
          <a:solidFill>
            <a:srgbClr val="3F7D5C"/>
          </a:solidFill>
          <a:ln/>
        </p:spPr>
      </p:sp>
      <p:sp>
        <p:nvSpPr>
          <p:cNvPr id="7" name="Shape 5"/>
          <p:cNvSpPr/>
          <p:nvPr/>
        </p:nvSpPr>
        <p:spPr>
          <a:xfrm>
            <a:off x="1499616" y="5166360"/>
            <a:ext cx="457200" cy="640080"/>
          </a:xfrm>
          <a:prstGeom prst="roundRect">
            <a:avLst>
              <a:gd name="adj" fmla="val 4000"/>
            </a:avLst>
          </a:prstGeom>
          <a:solidFill>
            <a:srgbClr val="3F7D5C"/>
          </a:solidFill>
          <a:ln/>
        </p:spPr>
      </p:sp>
      <p:sp>
        <p:nvSpPr>
          <p:cNvPr id="8" name="Shape 6"/>
          <p:cNvSpPr/>
          <p:nvPr/>
        </p:nvSpPr>
        <p:spPr>
          <a:xfrm>
            <a:off x="2084832" y="4800600"/>
            <a:ext cx="457200" cy="1005840"/>
          </a:xfrm>
          <a:prstGeom prst="roundRect">
            <a:avLst>
              <a:gd name="adj" fmla="val 4000"/>
            </a:avLst>
          </a:prstGeom>
          <a:solidFill>
            <a:srgbClr val="3F7D5C"/>
          </a:solidFill>
          <a:ln/>
        </p:spPr>
      </p:sp>
      <p:sp>
        <p:nvSpPr>
          <p:cNvPr id="9" name="Shape 7"/>
          <p:cNvSpPr/>
          <p:nvPr/>
        </p:nvSpPr>
        <p:spPr>
          <a:xfrm>
            <a:off x="2670048" y="3703320"/>
            <a:ext cx="457200" cy="2103120"/>
          </a:xfrm>
          <a:prstGeom prst="roundRect">
            <a:avLst>
              <a:gd name="adj" fmla="val 4000"/>
            </a:avLst>
          </a:prstGeom>
          <a:solidFill>
            <a:srgbClr val="3F7D5C"/>
          </a:solidFill>
          <a:ln/>
        </p:spPr>
      </p:sp>
      <p:sp>
        <p:nvSpPr>
          <p:cNvPr id="10" name="Shape 8"/>
          <p:cNvSpPr/>
          <p:nvPr/>
        </p:nvSpPr>
        <p:spPr>
          <a:xfrm>
            <a:off x="3255264" y="3429000"/>
            <a:ext cx="457200" cy="2377440"/>
          </a:xfrm>
          <a:prstGeom prst="roundRect">
            <a:avLst>
              <a:gd name="adj" fmla="val 4000"/>
            </a:avLst>
          </a:prstGeom>
          <a:solidFill>
            <a:srgbClr val="3F7D5C"/>
          </a:solidFill>
          <a:ln/>
        </p:spPr>
      </p:sp>
      <p:sp>
        <p:nvSpPr>
          <p:cNvPr id="11" name="Shape 9"/>
          <p:cNvSpPr/>
          <p:nvPr/>
        </p:nvSpPr>
        <p:spPr>
          <a:xfrm>
            <a:off x="3840480" y="3154680"/>
            <a:ext cx="457200" cy="2651760"/>
          </a:xfrm>
          <a:prstGeom prst="roundRect">
            <a:avLst>
              <a:gd name="adj" fmla="val 4000"/>
            </a:avLst>
          </a:prstGeom>
          <a:solidFill>
            <a:srgbClr val="3F7D5C"/>
          </a:solidFill>
          <a:ln/>
        </p:spPr>
      </p:sp>
      <p:sp>
        <p:nvSpPr>
          <p:cNvPr id="12" name="Shape 10"/>
          <p:cNvSpPr/>
          <p:nvPr/>
        </p:nvSpPr>
        <p:spPr>
          <a:xfrm>
            <a:off x="4425696" y="2240280"/>
            <a:ext cx="457200" cy="3566160"/>
          </a:xfrm>
          <a:prstGeom prst="roundRect">
            <a:avLst>
              <a:gd name="adj" fmla="val 4000"/>
            </a:avLst>
          </a:prstGeom>
          <a:solidFill>
            <a:srgbClr val="3F7D5C"/>
          </a:solidFill>
          <a:ln/>
        </p:spPr>
      </p:sp>
      <p:sp>
        <p:nvSpPr>
          <p:cNvPr id="13" name="Shape 11"/>
          <p:cNvSpPr/>
          <p:nvPr/>
        </p:nvSpPr>
        <p:spPr>
          <a:xfrm>
            <a:off x="5010912" y="2011680"/>
            <a:ext cx="457200" cy="3794760"/>
          </a:xfrm>
          <a:prstGeom prst="roundRect">
            <a:avLst>
              <a:gd name="adj" fmla="val 4000"/>
            </a:avLst>
          </a:prstGeom>
          <a:solidFill>
            <a:srgbClr val="3F7D5C"/>
          </a:solidFill>
          <a:ln/>
        </p:spPr>
      </p:sp>
      <p:sp>
        <p:nvSpPr>
          <p:cNvPr id="14" name="Shape 12"/>
          <p:cNvSpPr/>
          <p:nvPr/>
        </p:nvSpPr>
        <p:spPr>
          <a:xfrm>
            <a:off x="5596128" y="1783080"/>
            <a:ext cx="457200" cy="4023360"/>
          </a:xfrm>
          <a:prstGeom prst="roundRect">
            <a:avLst>
              <a:gd name="adj" fmla="val 4000"/>
            </a:avLst>
          </a:prstGeom>
          <a:solidFill>
            <a:srgbClr val="3F7D5C"/>
          </a:solidFill>
          <a:ln/>
        </p:spPr>
      </p:sp>
      <p:sp>
        <p:nvSpPr>
          <p:cNvPr id="15" name="Shape 13"/>
          <p:cNvSpPr/>
          <p:nvPr/>
        </p:nvSpPr>
        <p:spPr>
          <a:xfrm>
            <a:off x="2679192" y="2194560"/>
            <a:ext cx="0" cy="3520440"/>
          </a:xfrm>
          <a:prstGeom prst="line">
            <a:avLst/>
          </a:prstGeom>
          <a:noFill/>
          <a:ln w="19050">
            <a:solidFill>
              <a:srgbClr val="C8A84B"/>
            </a:solidFill>
            <a:prstDash val="dash"/>
          </a:ln>
        </p:spPr>
      </p:sp>
      <p:sp>
        <p:nvSpPr>
          <p:cNvPr id="16" name="Shape 14"/>
          <p:cNvSpPr/>
          <p:nvPr/>
        </p:nvSpPr>
        <p:spPr>
          <a:xfrm>
            <a:off x="4434840" y="2194560"/>
            <a:ext cx="0" cy="3520440"/>
          </a:xfrm>
          <a:prstGeom prst="line">
            <a:avLst/>
          </a:prstGeom>
          <a:noFill/>
          <a:ln w="19050">
            <a:solidFill>
              <a:srgbClr val="C8A84B"/>
            </a:solidFill>
            <a:prstDash val="dash"/>
          </a:ln>
        </p:spPr>
      </p:sp>
      <p:sp>
        <p:nvSpPr>
          <p:cNvPr id="17" name="Shape 15"/>
          <p:cNvSpPr/>
          <p:nvPr/>
        </p:nvSpPr>
        <p:spPr>
          <a:xfrm>
            <a:off x="6190488" y="2194560"/>
            <a:ext cx="0" cy="3520440"/>
          </a:xfrm>
          <a:prstGeom prst="line">
            <a:avLst/>
          </a:prstGeom>
          <a:noFill/>
          <a:ln w="19050">
            <a:solidFill>
              <a:srgbClr val="C8A84B"/>
            </a:solidFill>
            <a:prstDash val="dash"/>
          </a:ln>
        </p:spPr>
      </p:sp>
      <p:sp>
        <p:nvSpPr>
          <p:cNvPr id="18" name="Shape 16"/>
          <p:cNvSpPr/>
          <p:nvPr/>
        </p:nvSpPr>
        <p:spPr>
          <a:xfrm>
            <a:off x="594360" y="2377440"/>
            <a:ext cx="3246120" cy="1417320"/>
          </a:xfrm>
          <a:prstGeom prst="roundRect">
            <a:avLst>
              <a:gd name="adj" fmla="val 4516"/>
            </a:avLst>
          </a:prstGeom>
          <a:solidFill>
            <a:srgbClr val="F5F4F1"/>
          </a:solidFill>
          <a:ln/>
        </p:spPr>
      </p:sp>
      <p:sp>
        <p:nvSpPr>
          <p:cNvPr id="19" name="Text 17"/>
          <p:cNvSpPr/>
          <p:nvPr/>
        </p:nvSpPr>
        <p:spPr>
          <a:xfrm>
            <a:off x="777240" y="2487168"/>
            <a:ext cx="2880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D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① Hueco de separación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777240" y="2880360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Rompe una base o una línea de tendencia principal. Suele darse con mucho volumen.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4160520" y="2377440"/>
            <a:ext cx="3246120" cy="1417320"/>
          </a:xfrm>
          <a:prstGeom prst="roundRect">
            <a:avLst>
              <a:gd name="adj" fmla="val 4516"/>
            </a:avLst>
          </a:prstGeom>
          <a:solidFill>
            <a:srgbClr val="F5F4F1"/>
          </a:solidFill>
          <a:ln/>
        </p:spPr>
      </p:sp>
      <p:sp>
        <p:nvSpPr>
          <p:cNvPr id="22" name="Text 20"/>
          <p:cNvSpPr/>
          <p:nvPr/>
        </p:nvSpPr>
        <p:spPr>
          <a:xfrm>
            <a:off x="4343400" y="2487168"/>
            <a:ext cx="2880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D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② Hueco de escape (medida)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343400" y="2880360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Aparece a mitad de la tendencia, con esfuerzo moderado. Ayuda a proyectar el objetivo de precio.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7726680" y="2377440"/>
            <a:ext cx="3246120" cy="1417320"/>
          </a:xfrm>
          <a:prstGeom prst="roundRect">
            <a:avLst>
              <a:gd name="adj" fmla="val 4516"/>
            </a:avLst>
          </a:prstGeom>
          <a:solidFill>
            <a:srgbClr val="F5F4F1"/>
          </a:solidFill>
          <a:ln/>
        </p:spPr>
      </p:sp>
      <p:sp>
        <p:nvSpPr>
          <p:cNvPr id="25" name="Text 23"/>
          <p:cNvSpPr/>
          <p:nvPr/>
        </p:nvSpPr>
        <p:spPr>
          <a:xfrm>
            <a:off x="7909560" y="2487168"/>
            <a:ext cx="2880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1D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③ Hueco de agotamiento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7909560" y="2880360"/>
            <a:ext cx="288036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Aparece cerca del final del movimiento, tras un último salto que pierde fuerza rápido.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MDA INVESTING  ·  Hugo Tanos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8988552" y="64465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377440" cy="347472"/>
          </a:xfrm>
          <a:prstGeom prst="roundRect">
            <a:avLst>
              <a:gd name="adj" fmla="val 50000"/>
            </a:avLst>
          </a:prstGeom>
          <a:solidFill>
            <a:srgbClr val="C8A84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23774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0B0D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· TIPO 1 / 3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A1D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Hueco de separación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457200" y="1481328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8A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Breakaway gap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1965960"/>
            <a:ext cx="585216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350" b="1" dirty="0">
                <a:solidFill>
                  <a:srgbClr val="1A1D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Cuándo aparece: </a:t>
            </a:r>
            <a:r>
              <a:rPr lang="en-US" sz="1350" dirty="0">
                <a:solidFill>
                  <a:srgbClr val="1A1D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 completarse un patrón de precios importante (una base o un techo), justo cuando el mercado rompe una zona de resistencia o soporte clave.
</a:t>
            </a:r>
            <a:endParaRPr lang="en-US" sz="135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350" b="1" dirty="0">
                <a:solidFill>
                  <a:srgbClr val="1A1D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Contexto típico: </a:t>
            </a:r>
            <a:r>
              <a:rPr lang="en-US" sz="1350" dirty="0">
                <a:solidFill>
                  <a:srgbClr val="1A1D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salidas desde zonas de acumulación, o rupturas de una línea de tendencia principal en sentido contrario.
</a:t>
            </a:r>
            <a:endParaRPr lang="en-US" sz="135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350" b="1" dirty="0">
                <a:solidFill>
                  <a:srgbClr val="1A1D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Volumen: </a:t>
            </a:r>
            <a:r>
              <a:rPr lang="en-US" sz="1350" dirty="0">
                <a:solidFill>
                  <a:srgbClr val="1A1D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suele ser alto. Cuanto mayor el volumen, menor la probabilidad de que el hueco se rellene por completo.
</a:t>
            </a:r>
            <a:endParaRPr lang="en-US" sz="135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350" b="1" dirty="0">
                <a:solidFill>
                  <a:srgbClr val="1A1D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Comportamiento: </a:t>
            </a:r>
            <a:r>
              <a:rPr lang="en-US" sz="1350" dirty="0">
                <a:solidFill>
                  <a:srgbClr val="1A1D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borde del hueco pasa a funcionar como zona de apoyo (o resistencia) en las correcciones siguientes. Un cierre en sentido contrario, atravesando el hueco, es señal de debilidad de la nueva tendencia.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6629400" y="1965960"/>
            <a:ext cx="5074920" cy="3931920"/>
          </a:xfrm>
          <a:prstGeom prst="roundRect">
            <a:avLst>
              <a:gd name="adj" fmla="val 1860"/>
            </a:avLst>
          </a:prstGeom>
          <a:solidFill>
            <a:srgbClr val="F5F4F1"/>
          </a:solidFill>
          <a:ln/>
        </p:spPr>
      </p:sp>
      <p:sp>
        <p:nvSpPr>
          <p:cNvPr id="8" name="Shape 6"/>
          <p:cNvSpPr/>
          <p:nvPr/>
        </p:nvSpPr>
        <p:spPr>
          <a:xfrm>
            <a:off x="7086600" y="4389120"/>
            <a:ext cx="310896" cy="457200"/>
          </a:xfrm>
          <a:prstGeom prst="roundRect">
            <a:avLst>
              <a:gd name="adj" fmla="val 8824"/>
            </a:avLst>
          </a:prstGeom>
          <a:solidFill>
            <a:srgbClr val="9CA3AF"/>
          </a:solidFill>
          <a:ln/>
        </p:spPr>
      </p:sp>
      <p:sp>
        <p:nvSpPr>
          <p:cNvPr id="9" name="Shape 7"/>
          <p:cNvSpPr/>
          <p:nvPr/>
        </p:nvSpPr>
        <p:spPr>
          <a:xfrm>
            <a:off x="7598664" y="4206240"/>
            <a:ext cx="310896" cy="640080"/>
          </a:xfrm>
          <a:prstGeom prst="roundRect">
            <a:avLst>
              <a:gd name="adj" fmla="val 8824"/>
            </a:avLst>
          </a:prstGeom>
          <a:solidFill>
            <a:srgbClr val="9CA3AF"/>
          </a:solidFill>
          <a:ln/>
        </p:spPr>
      </p:sp>
      <p:sp>
        <p:nvSpPr>
          <p:cNvPr id="10" name="Shape 8"/>
          <p:cNvSpPr/>
          <p:nvPr/>
        </p:nvSpPr>
        <p:spPr>
          <a:xfrm>
            <a:off x="8110728" y="4023360"/>
            <a:ext cx="310896" cy="822960"/>
          </a:xfrm>
          <a:prstGeom prst="roundRect">
            <a:avLst>
              <a:gd name="adj" fmla="val 8824"/>
            </a:avLst>
          </a:prstGeom>
          <a:solidFill>
            <a:srgbClr val="9CA3AF"/>
          </a:solidFill>
          <a:ln/>
        </p:spPr>
      </p:sp>
      <p:sp>
        <p:nvSpPr>
          <p:cNvPr id="11" name="Shape 9"/>
          <p:cNvSpPr/>
          <p:nvPr/>
        </p:nvSpPr>
        <p:spPr>
          <a:xfrm>
            <a:off x="8942832" y="3108960"/>
            <a:ext cx="310896" cy="1737360"/>
          </a:xfrm>
          <a:prstGeom prst="roundRect">
            <a:avLst>
              <a:gd name="adj" fmla="val 8824"/>
            </a:avLst>
          </a:prstGeom>
          <a:solidFill>
            <a:srgbClr val="3F7D5C"/>
          </a:solidFill>
          <a:ln/>
        </p:spPr>
      </p:sp>
      <p:sp>
        <p:nvSpPr>
          <p:cNvPr id="12" name="Shape 10"/>
          <p:cNvSpPr/>
          <p:nvPr/>
        </p:nvSpPr>
        <p:spPr>
          <a:xfrm>
            <a:off x="9454896" y="2880360"/>
            <a:ext cx="310896" cy="1965960"/>
          </a:xfrm>
          <a:prstGeom prst="roundRect">
            <a:avLst>
              <a:gd name="adj" fmla="val 8824"/>
            </a:avLst>
          </a:prstGeom>
          <a:solidFill>
            <a:srgbClr val="3F7D5C"/>
          </a:solidFill>
          <a:ln/>
        </p:spPr>
      </p:sp>
      <p:sp>
        <p:nvSpPr>
          <p:cNvPr id="13" name="Shape 11"/>
          <p:cNvSpPr/>
          <p:nvPr/>
        </p:nvSpPr>
        <p:spPr>
          <a:xfrm>
            <a:off x="9966960" y="2651760"/>
            <a:ext cx="310896" cy="2194560"/>
          </a:xfrm>
          <a:prstGeom prst="roundRect">
            <a:avLst>
              <a:gd name="adj" fmla="val 8824"/>
            </a:avLst>
          </a:prstGeom>
          <a:solidFill>
            <a:srgbClr val="3F7D5C"/>
          </a:solidFill>
          <a:ln/>
        </p:spPr>
      </p:sp>
      <p:sp>
        <p:nvSpPr>
          <p:cNvPr id="14" name="Shape 12"/>
          <p:cNvSpPr/>
          <p:nvPr/>
        </p:nvSpPr>
        <p:spPr>
          <a:xfrm>
            <a:off x="8592617" y="2468880"/>
            <a:ext cx="292608" cy="2377440"/>
          </a:xfrm>
          <a:prstGeom prst="rect">
            <a:avLst/>
          </a:prstGeom>
          <a:solidFill>
            <a:srgbClr val="C8A84B">
              <a:alpha val="22000"/>
            </a:srgbClr>
          </a:solidFill>
          <a:ln w="12700">
            <a:solidFill>
              <a:srgbClr val="C8A84B"/>
            </a:solidFill>
            <a:prstDash val="dash"/>
          </a:ln>
        </p:spPr>
      </p:sp>
      <p:sp>
        <p:nvSpPr>
          <p:cNvPr id="15" name="Text 13"/>
          <p:cNvSpPr/>
          <p:nvPr/>
        </p:nvSpPr>
        <p:spPr>
          <a:xfrm>
            <a:off x="7769657" y="2084832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C8A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separación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086600" y="4919472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/ rango previo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9646920" y="4919472"/>
            <a:ext cx="1554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Nueva tendencia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7086600" y="5074920"/>
            <a:ext cx="4206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Suelo fértil: rupturas de máximos de rango y de líneas de tendencia principales.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MDA INVESTING  ·  Hugo Tanos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8988552" y="64465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377440" cy="347472"/>
          </a:xfrm>
          <a:prstGeom prst="roundRect">
            <a:avLst>
              <a:gd name="adj" fmla="val 50000"/>
            </a:avLst>
          </a:prstGeom>
          <a:solidFill>
            <a:srgbClr val="C8A84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23774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0B0D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· TIPO 2 / 3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9144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A1D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Hueco de escape (o de medida)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457200" y="1481328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8A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Runaway / measuring gap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1965960"/>
            <a:ext cx="5852160" cy="3931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350" b="1" dirty="0">
                <a:solidFill>
                  <a:srgbClr val="1A1D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Cuándo aparece: </a:t>
            </a:r>
            <a:r>
              <a:rPr lang="en-US" sz="1350" dirty="0">
                <a:solidFill>
                  <a:srgbClr val="1A1D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más o menos a mitad de camino del movimiento, después de que la tendencia ya lleva un tiempo en marcha.
</a:t>
            </a:r>
            <a:endParaRPr lang="en-US" sz="135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350" b="1" dirty="0">
                <a:solidFill>
                  <a:srgbClr val="1A1D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qué “de medida”: </a:t>
            </a:r>
            <a:r>
              <a:rPr lang="en-US" sz="1350" dirty="0">
                <a:solidFill>
                  <a:srgbClr val="1A1D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midiendo la distancia ya recorrida desde el arranque de la tendencia hasta este hueco, se puede proyectar una extensión aproximada del tramo que falta, duplicando esa distancia.
</a:t>
            </a:r>
            <a:endParaRPr lang="en-US" sz="135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350" b="1" dirty="0">
                <a:solidFill>
                  <a:srgbClr val="1A1D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Volumen: </a:t>
            </a:r>
            <a:r>
              <a:rPr lang="en-US" sz="1350" dirty="0">
                <a:solidFill>
                  <a:srgbClr val="1A1D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moderado. En tendencia alcista indica fuerza; en tendencia bajista, indica debilidad del mercado.
</a:t>
            </a:r>
            <a:endParaRPr lang="en-US" sz="135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350" b="1" dirty="0">
                <a:solidFill>
                  <a:srgbClr val="1A1D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Comportamiento: </a:t>
            </a:r>
            <a:r>
              <a:rPr lang="en-US" sz="1350" dirty="0">
                <a:solidFill>
                  <a:srgbClr val="1A1D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 igual que el de separación, suele actuar como zona de apoyo y con frecuencia queda sin rellenar.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6629400" y="1965960"/>
            <a:ext cx="5074920" cy="3931920"/>
          </a:xfrm>
          <a:prstGeom prst="roundRect">
            <a:avLst>
              <a:gd name="adj" fmla="val 1860"/>
            </a:avLst>
          </a:prstGeom>
          <a:solidFill>
            <a:srgbClr val="F5F4F1"/>
          </a:solidFill>
          <a:ln/>
        </p:spPr>
      </p:sp>
      <p:sp>
        <p:nvSpPr>
          <p:cNvPr id="8" name="Shape 6"/>
          <p:cNvSpPr/>
          <p:nvPr/>
        </p:nvSpPr>
        <p:spPr>
          <a:xfrm>
            <a:off x="7086600" y="4389120"/>
            <a:ext cx="310896" cy="457200"/>
          </a:xfrm>
          <a:prstGeom prst="roundRect">
            <a:avLst>
              <a:gd name="adj" fmla="val 8824"/>
            </a:avLst>
          </a:prstGeom>
          <a:solidFill>
            <a:srgbClr val="9CA3AF"/>
          </a:solidFill>
          <a:ln/>
        </p:spPr>
      </p:sp>
      <p:sp>
        <p:nvSpPr>
          <p:cNvPr id="9" name="Shape 7"/>
          <p:cNvSpPr/>
          <p:nvPr/>
        </p:nvSpPr>
        <p:spPr>
          <a:xfrm>
            <a:off x="7598664" y="4206240"/>
            <a:ext cx="310896" cy="640080"/>
          </a:xfrm>
          <a:prstGeom prst="roundRect">
            <a:avLst>
              <a:gd name="adj" fmla="val 8824"/>
            </a:avLst>
          </a:prstGeom>
          <a:solidFill>
            <a:srgbClr val="9CA3AF"/>
          </a:solidFill>
          <a:ln/>
        </p:spPr>
      </p:sp>
      <p:sp>
        <p:nvSpPr>
          <p:cNvPr id="10" name="Shape 8"/>
          <p:cNvSpPr/>
          <p:nvPr/>
        </p:nvSpPr>
        <p:spPr>
          <a:xfrm>
            <a:off x="8110728" y="4023360"/>
            <a:ext cx="310896" cy="822960"/>
          </a:xfrm>
          <a:prstGeom prst="roundRect">
            <a:avLst>
              <a:gd name="adj" fmla="val 8824"/>
            </a:avLst>
          </a:prstGeom>
          <a:solidFill>
            <a:srgbClr val="9CA3AF"/>
          </a:solidFill>
          <a:ln/>
        </p:spPr>
      </p:sp>
      <p:sp>
        <p:nvSpPr>
          <p:cNvPr id="11" name="Shape 9"/>
          <p:cNvSpPr/>
          <p:nvPr/>
        </p:nvSpPr>
        <p:spPr>
          <a:xfrm>
            <a:off x="8942832" y="3108960"/>
            <a:ext cx="310896" cy="1737360"/>
          </a:xfrm>
          <a:prstGeom prst="roundRect">
            <a:avLst>
              <a:gd name="adj" fmla="val 8824"/>
            </a:avLst>
          </a:prstGeom>
          <a:solidFill>
            <a:srgbClr val="3F7D5C"/>
          </a:solidFill>
          <a:ln/>
        </p:spPr>
      </p:sp>
      <p:sp>
        <p:nvSpPr>
          <p:cNvPr id="12" name="Shape 10"/>
          <p:cNvSpPr/>
          <p:nvPr/>
        </p:nvSpPr>
        <p:spPr>
          <a:xfrm>
            <a:off x="9454896" y="2880360"/>
            <a:ext cx="310896" cy="1965960"/>
          </a:xfrm>
          <a:prstGeom prst="roundRect">
            <a:avLst>
              <a:gd name="adj" fmla="val 8824"/>
            </a:avLst>
          </a:prstGeom>
          <a:solidFill>
            <a:srgbClr val="3F7D5C"/>
          </a:solidFill>
          <a:ln/>
        </p:spPr>
      </p:sp>
      <p:sp>
        <p:nvSpPr>
          <p:cNvPr id="13" name="Shape 11"/>
          <p:cNvSpPr/>
          <p:nvPr/>
        </p:nvSpPr>
        <p:spPr>
          <a:xfrm>
            <a:off x="9966960" y="2651760"/>
            <a:ext cx="310896" cy="2194560"/>
          </a:xfrm>
          <a:prstGeom prst="roundRect">
            <a:avLst>
              <a:gd name="adj" fmla="val 8824"/>
            </a:avLst>
          </a:prstGeom>
          <a:solidFill>
            <a:srgbClr val="3F7D5C"/>
          </a:solidFill>
          <a:ln/>
        </p:spPr>
      </p:sp>
      <p:sp>
        <p:nvSpPr>
          <p:cNvPr id="14" name="Shape 12"/>
          <p:cNvSpPr/>
          <p:nvPr/>
        </p:nvSpPr>
        <p:spPr>
          <a:xfrm>
            <a:off x="8592617" y="2468880"/>
            <a:ext cx="292608" cy="2377440"/>
          </a:xfrm>
          <a:prstGeom prst="rect">
            <a:avLst/>
          </a:prstGeom>
          <a:solidFill>
            <a:srgbClr val="C8A84B">
              <a:alpha val="22000"/>
            </a:srgbClr>
          </a:solidFill>
          <a:ln w="12700">
            <a:solidFill>
              <a:srgbClr val="C8A84B"/>
            </a:solidFill>
            <a:prstDash val="dash"/>
          </a:ln>
        </p:spPr>
      </p:sp>
      <p:sp>
        <p:nvSpPr>
          <p:cNvPr id="15" name="Text 13"/>
          <p:cNvSpPr/>
          <p:nvPr/>
        </p:nvSpPr>
        <p:spPr>
          <a:xfrm>
            <a:off x="7769657" y="2084832"/>
            <a:ext cx="1920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C8A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medida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7086600" y="4919472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Tramo recorrido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9646920" y="4919472"/>
            <a:ext cx="1554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Tramo proyectado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7086600" y="5074920"/>
            <a:ext cx="4206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Distancia A → hueco  ≈  distancia hueco → objetivo proyectado.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MDA INVESTING  ·  Hugo Tanos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8988552" y="64465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377440" cy="347472"/>
          </a:xfrm>
          <a:prstGeom prst="roundRect">
            <a:avLst>
              <a:gd name="adj" fmla="val 50000"/>
            </a:avLst>
          </a:prstGeom>
          <a:solidFill>
            <a:srgbClr val="C8A84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23774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0B0D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· TIPO 3 / 3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D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Hueco de agotamiento y cambio de isla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481328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8A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Exhaustion gap  ·  Island reversal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1965960"/>
            <a:ext cx="585216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2000"/>
              </a:lnSpc>
              <a:buNone/>
            </a:pPr>
            <a:r>
              <a:rPr lang="en-US" sz="1350" b="1" dirty="0">
                <a:solidFill>
                  <a:srgbClr val="1A1D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Hueco de agotamiento: </a:t>
            </a:r>
            <a:r>
              <a:rPr lang="en-US" sz="1350" dirty="0">
                <a:solidFill>
                  <a:srgbClr val="1A1D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aparece cerca del final de un movimiento. Los precios dan un último salto que pierde fuerza en pocos días; un cierre por debajo (o por arriba, en bajista) de ese hueco confirma el agotamiento.
</a:t>
            </a:r>
            <a:endParaRPr lang="en-US" sz="1350" dirty="0"/>
          </a:p>
          <a:p>
            <a:pPr marL="0" indent="0">
              <a:lnSpc>
                <a:spcPct val="132000"/>
              </a:lnSpc>
              <a:buNone/>
            </a:pPr>
            <a:r>
              <a:rPr lang="en-US" sz="1350" b="1" dirty="0">
                <a:solidFill>
                  <a:srgbClr val="1A1D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Cambio de isla: </a:t>
            </a:r>
            <a:r>
              <a:rPr lang="en-US" sz="1350" dirty="0">
                <a:solidFill>
                  <a:srgbClr val="1A1D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después del hueco de agotamiento el precio opera en rango estrecho unos días y luego aparece un hueco en sentido contrario, esas pocas velas quedan aisladas como una “isla”. Suele anticipar un cambio de tendencia relevante.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457200" y="4709160"/>
            <a:ext cx="5852160" cy="1234440"/>
          </a:xfrm>
          <a:prstGeom prst="roundRect">
            <a:avLst>
              <a:gd name="adj" fmla="val 5926"/>
            </a:avLst>
          </a:prstGeom>
          <a:solidFill>
            <a:srgbClr val="151A21"/>
          </a:solidFill>
          <a:ln/>
        </p:spPr>
      </p:sp>
      <p:sp>
        <p:nvSpPr>
          <p:cNvPr id="8" name="Text 6"/>
          <p:cNvSpPr/>
          <p:nvPr/>
        </p:nvSpPr>
        <p:spPr>
          <a:xfrm>
            <a:off x="685800" y="4846320"/>
            <a:ext cx="539496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b="1" dirty="0">
                <a:solidFill>
                  <a:srgbClr val="C8A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palabras de Murphy: </a:t>
            </a:r>
            <a:r>
              <a:rPr lang="en-US" sz="1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“caer por debajo de un hueco en una tendencia alcista tiene implicaciones muy bajistas” — el cierre a través del hueco, no el hueco en sí, es la señal.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629400" y="1930631"/>
            <a:ext cx="5074920" cy="3977640"/>
          </a:xfrm>
          <a:prstGeom prst="roundRect">
            <a:avLst>
              <a:gd name="adj" fmla="val 1839"/>
            </a:avLst>
          </a:prstGeom>
          <a:solidFill>
            <a:srgbClr val="F5F4F1"/>
          </a:solidFill>
          <a:ln/>
        </p:spPr>
      </p:sp>
      <p:sp>
        <p:nvSpPr>
          <p:cNvPr id="10" name="Text 8"/>
          <p:cNvSpPr/>
          <p:nvPr/>
        </p:nvSpPr>
        <p:spPr>
          <a:xfrm>
            <a:off x="6629400" y="2103120"/>
            <a:ext cx="5074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Isla de cambio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774873" y="4663440"/>
            <a:ext cx="274320" cy="457200"/>
          </a:xfrm>
          <a:prstGeom prst="roundRect">
            <a:avLst/>
          </a:prstGeom>
          <a:solidFill>
            <a:srgbClr val="3F7D5C"/>
          </a:solidFill>
          <a:ln/>
        </p:spPr>
      </p:sp>
      <p:sp>
        <p:nvSpPr>
          <p:cNvPr id="12" name="Shape 10"/>
          <p:cNvSpPr/>
          <p:nvPr/>
        </p:nvSpPr>
        <p:spPr>
          <a:xfrm>
            <a:off x="7227916" y="4434840"/>
            <a:ext cx="274320" cy="685800"/>
          </a:xfrm>
          <a:prstGeom prst="roundRect">
            <a:avLst/>
          </a:prstGeom>
          <a:solidFill>
            <a:srgbClr val="3F7D5C"/>
          </a:solidFill>
          <a:ln/>
        </p:spPr>
      </p:sp>
      <p:sp>
        <p:nvSpPr>
          <p:cNvPr id="13" name="Shape 11"/>
          <p:cNvSpPr/>
          <p:nvPr/>
        </p:nvSpPr>
        <p:spPr>
          <a:xfrm>
            <a:off x="7635240" y="4206240"/>
            <a:ext cx="274320" cy="914400"/>
          </a:xfrm>
          <a:prstGeom prst="roundRect">
            <a:avLst/>
          </a:prstGeom>
          <a:solidFill>
            <a:srgbClr val="3F7D5C"/>
          </a:solidFill>
          <a:ln/>
        </p:spPr>
      </p:sp>
      <p:sp>
        <p:nvSpPr>
          <p:cNvPr id="14" name="Shape 12"/>
          <p:cNvSpPr/>
          <p:nvPr/>
        </p:nvSpPr>
        <p:spPr>
          <a:xfrm>
            <a:off x="8059189" y="3919451"/>
            <a:ext cx="274320" cy="1234440"/>
          </a:xfrm>
          <a:prstGeom prst="roundRect">
            <a:avLst/>
          </a:prstGeom>
          <a:solidFill>
            <a:srgbClr val="3F7D5C"/>
          </a:solidFill>
          <a:ln/>
        </p:spPr>
      </p:sp>
      <p:sp>
        <p:nvSpPr>
          <p:cNvPr id="15" name="Shape 13"/>
          <p:cNvSpPr/>
          <p:nvPr/>
        </p:nvSpPr>
        <p:spPr>
          <a:xfrm>
            <a:off x="8459863" y="3690851"/>
            <a:ext cx="274320" cy="1463040"/>
          </a:xfrm>
          <a:prstGeom prst="roundRect">
            <a:avLst/>
          </a:prstGeom>
          <a:solidFill>
            <a:srgbClr val="3F7D5C"/>
          </a:solidFill>
          <a:ln/>
        </p:spPr>
      </p:sp>
      <p:sp>
        <p:nvSpPr>
          <p:cNvPr id="16" name="Shape 14"/>
          <p:cNvSpPr/>
          <p:nvPr/>
        </p:nvSpPr>
        <p:spPr>
          <a:xfrm>
            <a:off x="8988552" y="3566160"/>
            <a:ext cx="274320" cy="1600200"/>
          </a:xfrm>
          <a:prstGeom prst="roundRect">
            <a:avLst/>
          </a:prstGeom>
          <a:solidFill>
            <a:srgbClr val="C8A84B"/>
          </a:solidFill>
          <a:ln/>
        </p:spPr>
      </p:sp>
      <p:sp>
        <p:nvSpPr>
          <p:cNvPr id="17" name="Shape 15"/>
          <p:cNvSpPr/>
          <p:nvPr/>
        </p:nvSpPr>
        <p:spPr>
          <a:xfrm>
            <a:off x="9480665" y="3566160"/>
            <a:ext cx="274320" cy="1554480"/>
          </a:xfrm>
          <a:prstGeom prst="roundRect">
            <a:avLst/>
          </a:prstGeom>
          <a:solidFill>
            <a:srgbClr val="C8A84B"/>
          </a:solidFill>
          <a:ln/>
        </p:spPr>
      </p:sp>
      <p:sp>
        <p:nvSpPr>
          <p:cNvPr id="18" name="Shape 16"/>
          <p:cNvSpPr/>
          <p:nvPr/>
        </p:nvSpPr>
        <p:spPr>
          <a:xfrm>
            <a:off x="10104120" y="3782291"/>
            <a:ext cx="274320" cy="1371600"/>
          </a:xfrm>
          <a:prstGeom prst="roundRect">
            <a:avLst/>
          </a:prstGeom>
          <a:solidFill>
            <a:srgbClr val="B24747"/>
          </a:solidFill>
          <a:ln/>
        </p:spPr>
      </p:sp>
      <p:sp>
        <p:nvSpPr>
          <p:cNvPr id="19" name="Shape 17"/>
          <p:cNvSpPr/>
          <p:nvPr/>
        </p:nvSpPr>
        <p:spPr>
          <a:xfrm>
            <a:off x="10515600" y="4069080"/>
            <a:ext cx="274320" cy="1051560"/>
          </a:xfrm>
          <a:prstGeom prst="roundRect">
            <a:avLst/>
          </a:prstGeom>
          <a:solidFill>
            <a:srgbClr val="B24747"/>
          </a:solidFill>
          <a:ln/>
        </p:spPr>
      </p:sp>
      <p:sp>
        <p:nvSpPr>
          <p:cNvPr id="20" name="Shape 18"/>
          <p:cNvSpPr/>
          <p:nvPr/>
        </p:nvSpPr>
        <p:spPr>
          <a:xfrm>
            <a:off x="10957837" y="4343400"/>
            <a:ext cx="274320" cy="777240"/>
          </a:xfrm>
          <a:prstGeom prst="roundRect">
            <a:avLst/>
          </a:prstGeom>
          <a:solidFill>
            <a:srgbClr val="B24747"/>
          </a:solidFill>
          <a:ln/>
        </p:spPr>
      </p:sp>
      <p:sp>
        <p:nvSpPr>
          <p:cNvPr id="21" name="Shape 19"/>
          <p:cNvSpPr/>
          <p:nvPr/>
        </p:nvSpPr>
        <p:spPr>
          <a:xfrm>
            <a:off x="11292840" y="4617720"/>
            <a:ext cx="274320" cy="502920"/>
          </a:xfrm>
          <a:prstGeom prst="roundRect">
            <a:avLst/>
          </a:prstGeom>
          <a:solidFill>
            <a:srgbClr val="B24747"/>
          </a:solidFill>
          <a:ln/>
        </p:spPr>
      </p:sp>
      <p:sp>
        <p:nvSpPr>
          <p:cNvPr id="22" name="Shape 20"/>
          <p:cNvSpPr/>
          <p:nvPr/>
        </p:nvSpPr>
        <p:spPr>
          <a:xfrm>
            <a:off x="8869680" y="3200400"/>
            <a:ext cx="1005840" cy="1737360"/>
          </a:xfrm>
          <a:prstGeom prst="rect">
            <a:avLst/>
          </a:prstGeom>
          <a:solidFill>
            <a:srgbClr val="C8A84B">
              <a:alpha val="15000"/>
            </a:srgbClr>
          </a:solidFill>
          <a:ln w="12700">
            <a:solidFill>
              <a:srgbClr val="C8A84B"/>
            </a:solidFill>
            <a:prstDash val="dash"/>
          </a:ln>
        </p:spPr>
      </p:sp>
      <p:sp>
        <p:nvSpPr>
          <p:cNvPr id="23" name="Text 21"/>
          <p:cNvSpPr/>
          <p:nvPr/>
        </p:nvSpPr>
        <p:spPr>
          <a:xfrm>
            <a:off x="8734183" y="2743200"/>
            <a:ext cx="1463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hueco de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agotamiento</a:t>
            </a:r>
            <a:endParaRPr lang="en-US" sz="850" dirty="0"/>
          </a:p>
        </p:txBody>
      </p:sp>
      <p:sp>
        <p:nvSpPr>
          <p:cNvPr id="24" name="Text 22"/>
          <p:cNvSpPr/>
          <p:nvPr/>
        </p:nvSpPr>
        <p:spPr>
          <a:xfrm>
            <a:off x="10378440" y="3108960"/>
            <a:ext cx="1554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hueco de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separación (baja)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MDA INVESTING  ·  Hugo Tanos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8988552" y="64465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0D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377440" cy="347472"/>
          </a:xfrm>
          <a:prstGeom prst="roundRect">
            <a:avLst>
              <a:gd name="adj" fmla="val 50000"/>
            </a:avLst>
          </a:prstGeom>
          <a:solidFill>
            <a:srgbClr val="C8A84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23774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0B0D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 · VIGENCIA ACTUAL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¿Qué cambió desde que Murphy escribió esto?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508760"/>
            <a:ext cx="9601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E4D1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lógica de fondo sigue vigente. Lo que cambió es el terreno de juego.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2148840"/>
            <a:ext cx="3611880" cy="1600200"/>
          </a:xfrm>
          <a:prstGeom prst="roundRect">
            <a:avLst>
              <a:gd name="adj" fmla="val 4000"/>
            </a:avLst>
          </a:prstGeom>
          <a:solidFill>
            <a:srgbClr val="151A21"/>
          </a:solidFill>
          <a:ln w="12700">
            <a:solidFill>
              <a:srgbClr val="262B3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286000"/>
            <a:ext cx="32461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C8A8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Mercados casi continuos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640080" y="2679192"/>
            <a:ext cx="32461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050" dirty="0">
                <a:solidFill>
                  <a:srgbClr val="C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Futuros, cripto (24/7) y </a:t>
            </a:r>
            <a:r>
              <a:rPr lang="en-US" sz="1050" dirty="0" smtClean="0">
                <a:solidFill>
                  <a:srgbClr val="C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r>
              <a:rPr lang="en-US" sz="1050" dirty="0" smtClean="0">
                <a:solidFill>
                  <a:srgbClr val="C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ercados</a:t>
            </a:r>
            <a:r>
              <a:rPr lang="en-US" sz="1050" dirty="0" smtClean="0">
                <a:solidFill>
                  <a:srgbClr val="C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>
                <a:solidFill>
                  <a:srgbClr val="C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distintos horarios reducen los huecos “clásicos” overnight en muchos activos, aunque no los eliminan.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297680" y="2148840"/>
            <a:ext cx="3611880" cy="1600200"/>
          </a:xfrm>
          <a:prstGeom prst="roundRect">
            <a:avLst>
              <a:gd name="adj" fmla="val 4000"/>
            </a:avLst>
          </a:prstGeom>
          <a:solidFill>
            <a:srgbClr val="151A21"/>
          </a:solidFill>
          <a:ln w="12700">
            <a:solidFill>
              <a:srgbClr val="262B3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480560" y="2286000"/>
            <a:ext cx="32461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C8A8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Datos pre/after-market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4480560" y="2679192"/>
            <a:ext cx="32461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050" dirty="0">
                <a:solidFill>
                  <a:srgbClr val="C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 el rango extendido cambia qué se considera realmente un “hueco” en gráficos intradía de baja temporalidad.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8138160" y="2148840"/>
            <a:ext cx="3611880" cy="1600200"/>
          </a:xfrm>
          <a:prstGeom prst="roundRect">
            <a:avLst>
              <a:gd name="adj" fmla="val 4000"/>
            </a:avLst>
          </a:prstGeom>
          <a:solidFill>
            <a:srgbClr val="151A21"/>
          </a:solidFill>
          <a:ln w="12700">
            <a:solidFill>
              <a:srgbClr val="262B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321040" y="2286000"/>
            <a:ext cx="32461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C8A8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Gaps de earnings y noticias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8321040" y="2679192"/>
            <a:ext cx="32461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050" dirty="0">
                <a:solidFill>
                  <a:srgbClr val="C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Hoy son la fuente más confiable de huecos de separación: resultados trimestrales, M&amp;A o eventos macro sorpresa.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457200" y="3977640"/>
            <a:ext cx="3611880" cy="1600200"/>
          </a:xfrm>
          <a:prstGeom prst="roundRect">
            <a:avLst>
              <a:gd name="adj" fmla="val 4000"/>
            </a:avLst>
          </a:prstGeom>
          <a:solidFill>
            <a:srgbClr val="151A21"/>
          </a:solidFill>
          <a:ln w="12700">
            <a:solidFill>
              <a:srgbClr val="262B33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" y="4114800"/>
            <a:ext cx="32461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C8A8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Trading algorítmico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640080" y="4507992"/>
            <a:ext cx="32461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050" dirty="0">
                <a:solidFill>
                  <a:srgbClr val="C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Arbitraje y algos de apertura tienden a cerrar huecos pequeños más rápido que en la era pre-electrónica del libro.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4297680" y="3977640"/>
            <a:ext cx="3611880" cy="1600200"/>
          </a:xfrm>
          <a:prstGeom prst="roundRect">
            <a:avLst>
              <a:gd name="adj" fmla="val 4000"/>
            </a:avLst>
          </a:prstGeom>
          <a:solidFill>
            <a:srgbClr val="151A21"/>
          </a:solidFill>
          <a:ln w="12700">
            <a:solidFill>
              <a:srgbClr val="262B3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480560" y="4114800"/>
            <a:ext cx="32461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C8A8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Más temporalidades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4480560" y="4507992"/>
            <a:ext cx="32461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050" dirty="0">
                <a:solidFill>
                  <a:srgbClr val="C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misma lógica de Murphy (diario/semanal) se puede aplicar a 5m, 1h, 4h, etc. — con matices, porque hay muchos más huecos “ruido” en timeframes bajos.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8138160" y="3977640"/>
            <a:ext cx="3611880" cy="1600200"/>
          </a:xfrm>
          <a:prstGeom prst="roundRect">
            <a:avLst>
              <a:gd name="adj" fmla="val 4000"/>
            </a:avLst>
          </a:prstGeom>
          <a:solidFill>
            <a:srgbClr val="151A21"/>
          </a:solidFill>
          <a:ln w="12700">
            <a:solidFill>
              <a:srgbClr val="262B33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321040" y="4114800"/>
            <a:ext cx="32461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C8A8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 principio no cambió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8321040" y="4507992"/>
            <a:ext cx="32461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050" dirty="0">
                <a:solidFill>
                  <a:srgbClr val="C9CD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Separación, escape y agotamiento siguen describiendo bien el ciclo de una tendencia — el contexto de volumen y estructura sigue siendo la clave.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MDA INVESTING  ·  Hugo Tanos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8988552" y="64465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57200"/>
            <a:ext cx="2377440" cy="347472"/>
          </a:xfrm>
          <a:prstGeom prst="roundRect">
            <a:avLst>
              <a:gd name="adj" fmla="val 50000"/>
            </a:avLst>
          </a:prstGeom>
          <a:solidFill>
            <a:srgbClr val="C8A84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57200"/>
            <a:ext cx="23774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kern="0" spc="100" dirty="0">
                <a:solidFill>
                  <a:srgbClr val="0B0D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 · LA HERRAMIENTA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960120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D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Gaps MTF — indicador para TradingView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50876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Pine Script v6, de código abierto, que convierte esta teoría en una lectura objetiva del gráfico — en cualquier timeframe.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57200" y="2194560"/>
            <a:ext cx="2697480" cy="3291840"/>
          </a:xfrm>
          <a:prstGeom prst="roundRect">
            <a:avLst>
              <a:gd name="adj" fmla="val 2712"/>
            </a:avLst>
          </a:prstGeom>
          <a:solidFill>
            <a:srgbClr val="F5F4F1"/>
          </a:solidFill>
          <a:ln/>
        </p:spPr>
      </p:sp>
      <p:sp>
        <p:nvSpPr>
          <p:cNvPr id="7" name="Shape 5"/>
          <p:cNvSpPr/>
          <p:nvPr/>
        </p:nvSpPr>
        <p:spPr>
          <a:xfrm>
            <a:off x="685800" y="2423160"/>
            <a:ext cx="502920" cy="502920"/>
          </a:xfrm>
          <a:prstGeom prst="ellipse">
            <a:avLst/>
          </a:prstGeom>
          <a:solidFill>
            <a:srgbClr val="C8A84B"/>
          </a:solidFill>
          <a:ln/>
        </p:spPr>
      </p:sp>
      <p:sp>
        <p:nvSpPr>
          <p:cNvPr id="8" name="Text 6"/>
          <p:cNvSpPr/>
          <p:nvPr/>
        </p:nvSpPr>
        <p:spPr>
          <a:xfrm>
            <a:off x="685800" y="24231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0D1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85800" y="3063240"/>
            <a:ext cx="2240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D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Detecta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85800" y="3429000"/>
            <a:ext cx="22402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 automáticamente los gaps alcistas y bajistas usando siempre la vela diaria como referencia.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154680" y="3611880"/>
            <a:ext cx="182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C8A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3337560" y="2194560"/>
            <a:ext cx="2697480" cy="3291840"/>
          </a:xfrm>
          <a:prstGeom prst="roundRect">
            <a:avLst>
              <a:gd name="adj" fmla="val 2712"/>
            </a:avLst>
          </a:prstGeom>
          <a:solidFill>
            <a:srgbClr val="F5F4F1"/>
          </a:solidFill>
          <a:ln/>
        </p:spPr>
      </p:sp>
      <p:sp>
        <p:nvSpPr>
          <p:cNvPr id="13" name="Shape 11"/>
          <p:cNvSpPr/>
          <p:nvPr/>
        </p:nvSpPr>
        <p:spPr>
          <a:xfrm>
            <a:off x="3566160" y="2423160"/>
            <a:ext cx="502920" cy="502920"/>
          </a:xfrm>
          <a:prstGeom prst="ellipse">
            <a:avLst/>
          </a:prstGeom>
          <a:solidFill>
            <a:srgbClr val="C8A84B"/>
          </a:solidFill>
          <a:ln/>
        </p:spPr>
      </p:sp>
      <p:sp>
        <p:nvSpPr>
          <p:cNvPr id="14" name="Text 12"/>
          <p:cNvSpPr/>
          <p:nvPr/>
        </p:nvSpPr>
        <p:spPr>
          <a:xfrm>
            <a:off x="3566160" y="24231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0D1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3566160" y="3063240"/>
            <a:ext cx="2240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D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Dibuja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3566160" y="3429000"/>
            <a:ext cx="22402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Marca una zona (caja) sobre el gráfico, desde donde se abrió el gap hasta donde llegó a cerrarse.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035040" y="3611880"/>
            <a:ext cx="182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C8A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6217920" y="2194560"/>
            <a:ext cx="2697480" cy="3291840"/>
          </a:xfrm>
          <a:prstGeom prst="roundRect">
            <a:avLst>
              <a:gd name="adj" fmla="val 2712"/>
            </a:avLst>
          </a:prstGeom>
          <a:solidFill>
            <a:srgbClr val="F5F4F1"/>
          </a:solidFill>
          <a:ln/>
        </p:spPr>
      </p:sp>
      <p:sp>
        <p:nvSpPr>
          <p:cNvPr id="19" name="Shape 17"/>
          <p:cNvSpPr/>
          <p:nvPr/>
        </p:nvSpPr>
        <p:spPr>
          <a:xfrm>
            <a:off x="6446520" y="2423160"/>
            <a:ext cx="502920" cy="502920"/>
          </a:xfrm>
          <a:prstGeom prst="ellipse">
            <a:avLst/>
          </a:prstGeom>
          <a:solidFill>
            <a:srgbClr val="C8A84B"/>
          </a:solidFill>
          <a:ln/>
        </p:spPr>
      </p:sp>
      <p:sp>
        <p:nvSpPr>
          <p:cNvPr id="20" name="Text 18"/>
          <p:cNvSpPr/>
          <p:nvPr/>
        </p:nvSpPr>
        <p:spPr>
          <a:xfrm>
            <a:off x="6446520" y="24231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0D1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6446520" y="3063240"/>
            <a:ext cx="2240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D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Sigue el timeframe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6446520" y="3429000"/>
            <a:ext cx="22402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Aunque mires el gráfico en semanal o mensual, la zona del gap se sigue viendo en su ubicación real de fecha y precio.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915400" y="3611880"/>
            <a:ext cx="182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C8A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9098280" y="2194560"/>
            <a:ext cx="2697480" cy="3291840"/>
          </a:xfrm>
          <a:prstGeom prst="roundRect">
            <a:avLst>
              <a:gd name="adj" fmla="val 2712"/>
            </a:avLst>
          </a:prstGeom>
          <a:solidFill>
            <a:srgbClr val="F5F4F1"/>
          </a:solidFill>
          <a:ln/>
        </p:spPr>
      </p:sp>
      <p:sp>
        <p:nvSpPr>
          <p:cNvPr id="25" name="Shape 23"/>
          <p:cNvSpPr/>
          <p:nvPr/>
        </p:nvSpPr>
        <p:spPr>
          <a:xfrm>
            <a:off x="9326880" y="2423160"/>
            <a:ext cx="502920" cy="502920"/>
          </a:xfrm>
          <a:prstGeom prst="ellipse">
            <a:avLst/>
          </a:prstGeom>
          <a:solidFill>
            <a:srgbClr val="C8A84B"/>
          </a:solidFill>
          <a:ln/>
        </p:spPr>
      </p:sp>
      <p:sp>
        <p:nvSpPr>
          <p:cNvPr id="26" name="Text 24"/>
          <p:cNvSpPr/>
          <p:nvPr/>
        </p:nvSpPr>
        <p:spPr>
          <a:xfrm>
            <a:off x="9326880" y="242316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0D1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9326880" y="3063240"/>
            <a:ext cx="2240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1D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Marca su estado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9326880" y="3429000"/>
            <a:ext cx="224028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 si cada gap ya fue cubierto por el precio o si sigue abierto, con parámetros configurables (cantidad máxima, sensibilidad, etc.).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MDA INVESTING  ·  Hugo Tanos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8988552" y="64465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0D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645920" y="-1645920"/>
            <a:ext cx="4572000" cy="4572000"/>
          </a:xfrm>
          <a:prstGeom prst="ellipse">
            <a:avLst/>
          </a:prstGeom>
          <a:solidFill>
            <a:srgbClr val="C8A84B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1828800"/>
            <a:ext cx="91440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 la teoría de Murphy</a:t>
            </a:r>
            <a:endParaRPr lang="en-US" sz="38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una señal accionable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822960" y="3429000"/>
            <a:ext cx="85039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E4D1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gaps llevan más de 25 años en “la biblia del análisis técnico”. La diferencia hoy es poder detectarlos, clasificarlos y medirlos de forma sistemática en cualquier timeframe.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822960" y="4663440"/>
            <a:ext cx="2011680" cy="0"/>
          </a:xfrm>
          <a:prstGeom prst="line">
            <a:avLst/>
          </a:prstGeom>
          <a:noFill/>
          <a:ln w="25400">
            <a:solidFill>
              <a:srgbClr val="C8A84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48463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Hugo Tanos  ·  MDA Investing  ·  Comunidad Platino</a:t>
            </a:r>
            <a:endParaRPr lang="en-US" sz="13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953</TotalTime>
  <Words>973</Words>
  <Application>Microsoft Office PowerPoint</Application>
  <PresentationFormat>Personalizado</PresentationFormat>
  <Paragraphs>133</Paragraphs>
  <Slides>10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Office Theme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</vt:vector>
  </TitlesOfParts>
  <Company>PptxGenJS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el Tucu</cp:lastModifiedBy>
  <cp:revision>15</cp:revision>
  <dcterms:created xsi:type="dcterms:W3CDTF">2026-08-01T22:52:59Z</dcterms:created>
  <dcterms:modified xsi:type="dcterms:W3CDTF">2026-08-02T14:52:58Z</dcterms:modified>
</cp:coreProperties>
</file>